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72" r:id="rId4"/>
    <p:sldId id="258" r:id="rId5"/>
    <p:sldId id="266" r:id="rId6"/>
    <p:sldId id="259" r:id="rId7"/>
    <p:sldId id="269" r:id="rId8"/>
    <p:sldId id="260" r:id="rId9"/>
    <p:sldId id="267" r:id="rId10"/>
    <p:sldId id="261" r:id="rId11"/>
    <p:sldId id="262" r:id="rId12"/>
    <p:sldId id="265" r:id="rId13"/>
    <p:sldId id="271" r:id="rId14"/>
    <p:sldId id="268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9C6C1-239C-6C42-A382-48114E36463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CA80F-B3BA-8041-8E65-CB823819A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52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Epidemiology:</a:t>
            </a:r>
            <a:r>
              <a:rPr lang="en-US" baseline="0" dirty="0" smtClean="0"/>
              <a:t> 1 in 100,000 in 1970’s, 5.25 in 100,000 in 2004, increased incidence is due to better classification, improved detection &amp; increased awareness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A80F-B3BA-8041-8E65-CB823819A0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32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Ablation: </a:t>
            </a:r>
            <a:r>
              <a:rPr lang="en-US" dirty="0" err="1" smtClean="0"/>
              <a:t>oligomets</a:t>
            </a:r>
            <a:r>
              <a:rPr lang="en-US" dirty="0" smtClean="0"/>
              <a:t> </a:t>
            </a:r>
            <a:r>
              <a:rPr lang="en-US" dirty="0" err="1" smtClean="0"/>
              <a:t>ususally</a:t>
            </a:r>
            <a:r>
              <a:rPr lang="en-US" baseline="0" dirty="0" smtClean="0"/>
              <a:t>, RFA, </a:t>
            </a:r>
            <a:r>
              <a:rPr lang="en-US" baseline="0" dirty="0" err="1" smtClean="0"/>
              <a:t>Enthanol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A80F-B3BA-8041-8E65-CB823819A0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35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Resection of Primary:</a:t>
            </a:r>
            <a:r>
              <a:rPr lang="en-US" baseline="0" dirty="0" smtClean="0"/>
              <a:t>  Small primaries can lead to big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A80F-B3BA-8041-8E65-CB823819A0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29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Temozomaide</a:t>
            </a:r>
            <a:r>
              <a:rPr lang="en-US" dirty="0" smtClean="0"/>
              <a:t> : </a:t>
            </a:r>
            <a:r>
              <a:rPr lang="en-US" dirty="0" err="1" smtClean="0"/>
              <a:t>alkalyating</a:t>
            </a:r>
            <a:r>
              <a:rPr lang="en-US" dirty="0" smtClean="0"/>
              <a:t> agent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dna</a:t>
            </a:r>
            <a:r>
              <a:rPr lang="en-US" baseline="0" dirty="0" smtClean="0"/>
              <a:t> that leads to cell death</a:t>
            </a:r>
          </a:p>
          <a:p>
            <a:r>
              <a:rPr lang="en-US" baseline="0" dirty="0" err="1" smtClean="0"/>
              <a:t>Streptozocin</a:t>
            </a:r>
            <a:r>
              <a:rPr lang="en-US" baseline="0" smtClean="0"/>
              <a:t>: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A80F-B3BA-8041-8E65-CB823819A0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30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&amp; Y</a:t>
            </a:r>
            <a:r>
              <a:rPr lang="en-US" baseline="0" dirty="0" smtClean="0"/>
              <a:t> have have lives of 2.8-2.5 days</a:t>
            </a:r>
          </a:p>
          <a:p>
            <a:r>
              <a:rPr lang="en-US" baseline="0" dirty="0" smtClean="0"/>
              <a:t>Lu ½ life ~6 days 2mm penetration ( good for smaller tumors)</a:t>
            </a:r>
          </a:p>
          <a:p>
            <a:r>
              <a:rPr lang="en-US" baseline="0" dirty="0" smtClean="0"/>
              <a:t>Y12mm penetration (good for large tumors)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A80F-B3BA-8041-8E65-CB823819A0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86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3854" y="6142183"/>
            <a:ext cx="2237510" cy="532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8625208" y="6049818"/>
            <a:ext cx="518792" cy="6253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linicaltrials.gov/ct2/show/NCT01842165?term=prrt&amp;rank=2" TargetMode="External"/><Relationship Id="rId2" Type="http://schemas.openxmlformats.org/officeDocument/2006/relationships/hyperlink" Target="http://clinicaltrials.gov/ct2/show/NCT01860742?term=prrt&amp;rank=1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2273" y="111669"/>
            <a:ext cx="1988328" cy="19883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47129"/>
            <a:ext cx="8001000" cy="296364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Luciano M. Vargas Jr. MD</a:t>
            </a:r>
          </a:p>
          <a:p>
            <a:r>
              <a:rPr lang="en-US" dirty="0" smtClean="0"/>
              <a:t>Jean </a:t>
            </a:r>
            <a:r>
              <a:rPr lang="en-US" dirty="0" err="1" smtClean="0"/>
              <a:t>Grem</a:t>
            </a:r>
            <a:r>
              <a:rPr lang="en-US" dirty="0"/>
              <a:t> </a:t>
            </a:r>
            <a:r>
              <a:rPr lang="en-US" dirty="0" smtClean="0"/>
              <a:t>MD</a:t>
            </a:r>
          </a:p>
          <a:p>
            <a:r>
              <a:rPr lang="en-US" dirty="0" err="1" smtClean="0"/>
              <a:t>Lucienne</a:t>
            </a:r>
            <a:r>
              <a:rPr lang="en-US" dirty="0" smtClean="0"/>
              <a:t> Case RN</a:t>
            </a:r>
          </a:p>
          <a:p>
            <a:r>
              <a:rPr lang="en-US" dirty="0" smtClean="0"/>
              <a:t>Haley Armstrong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1374"/>
            <a:ext cx="8915400" cy="11065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&amp; Update Neuroendocrine Tumor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5970" y="3047129"/>
            <a:ext cx="3184631" cy="27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5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Resection of the primary</a:t>
            </a:r>
          </a:p>
          <a:p>
            <a:pPr lvl="1"/>
            <a:r>
              <a:rPr lang="en-US" dirty="0" smtClean="0"/>
              <a:t>Lymphadenectomy</a:t>
            </a:r>
          </a:p>
          <a:p>
            <a:r>
              <a:rPr lang="en-US" dirty="0" smtClean="0"/>
              <a:t>Liver Metastasis </a:t>
            </a:r>
          </a:p>
          <a:p>
            <a:pPr lvl="1"/>
            <a:r>
              <a:rPr lang="en-US" dirty="0" smtClean="0"/>
              <a:t>Single staged Resection</a:t>
            </a:r>
          </a:p>
          <a:p>
            <a:pPr lvl="1"/>
            <a:r>
              <a:rPr lang="en-US" dirty="0" smtClean="0"/>
              <a:t>Staged Resection</a:t>
            </a:r>
          </a:p>
          <a:p>
            <a:pPr lvl="2"/>
            <a:r>
              <a:rPr lang="en-US" dirty="0" smtClean="0"/>
              <a:t>Two Staged </a:t>
            </a:r>
          </a:p>
          <a:p>
            <a:pPr lvl="2"/>
            <a:r>
              <a:rPr lang="en-US" dirty="0" smtClean="0"/>
              <a:t>ALPPS procedure (Associating Liver Partition with Portal vein ligation for staged </a:t>
            </a:r>
            <a:r>
              <a:rPr lang="en-US" dirty="0" err="1" smtClean="0">
                <a:hlinkClick r:id="rId3" action="ppaction://hlinksldjump"/>
              </a:rPr>
              <a:t>Hepatectomy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Transplantation</a:t>
            </a:r>
          </a:p>
          <a:p>
            <a:pPr lvl="1"/>
            <a:r>
              <a:rPr lang="en-US" dirty="0" smtClean="0"/>
              <a:t>Liver </a:t>
            </a:r>
          </a:p>
          <a:p>
            <a:pPr lvl="1"/>
            <a:r>
              <a:rPr lang="en-US" dirty="0" smtClean="0"/>
              <a:t>Liver / Small bowel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23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Somatostatin</a:t>
            </a:r>
            <a:r>
              <a:rPr lang="en-US" dirty="0" smtClean="0"/>
              <a:t> Analogs</a:t>
            </a:r>
          </a:p>
          <a:p>
            <a:pPr lvl="1"/>
            <a:r>
              <a:rPr lang="en-US" dirty="0" err="1" smtClean="0"/>
              <a:t>Octreotide</a:t>
            </a:r>
            <a:r>
              <a:rPr lang="en-US" dirty="0" smtClean="0"/>
              <a:t> &amp; </a:t>
            </a:r>
            <a:r>
              <a:rPr lang="en-US" dirty="0" err="1" smtClean="0"/>
              <a:t>Lanreotide</a:t>
            </a:r>
            <a:endParaRPr lang="en-US" dirty="0" smtClean="0"/>
          </a:p>
          <a:p>
            <a:pPr lvl="2"/>
            <a:r>
              <a:rPr lang="en-US" dirty="0" smtClean="0"/>
              <a:t>2 &amp; 5, +/- 3</a:t>
            </a:r>
          </a:p>
          <a:p>
            <a:pPr lvl="1"/>
            <a:r>
              <a:rPr lang="en-US" dirty="0" err="1" smtClean="0"/>
              <a:t>Pasireotide</a:t>
            </a:r>
            <a:endParaRPr lang="en-US" dirty="0" smtClean="0"/>
          </a:p>
          <a:p>
            <a:pPr lvl="2"/>
            <a:r>
              <a:rPr lang="en-US" dirty="0" smtClean="0"/>
              <a:t>1,2,3,&amp;5</a:t>
            </a:r>
          </a:p>
          <a:p>
            <a:r>
              <a:rPr lang="en-US" dirty="0" smtClean="0"/>
              <a:t>Angiogenesis Inhibitors</a:t>
            </a:r>
          </a:p>
          <a:p>
            <a:pPr lvl="1"/>
            <a:r>
              <a:rPr lang="en-US" dirty="0" err="1" smtClean="0"/>
              <a:t>Bevacizumab</a:t>
            </a:r>
            <a:endParaRPr lang="en-US" dirty="0" smtClean="0"/>
          </a:p>
          <a:p>
            <a:pPr lvl="1"/>
            <a:r>
              <a:rPr lang="en-US" dirty="0" err="1" smtClean="0"/>
              <a:t>Sunitinib</a:t>
            </a:r>
            <a:endParaRPr lang="en-US" dirty="0" smtClean="0"/>
          </a:p>
          <a:p>
            <a:r>
              <a:rPr lang="en-US" dirty="0" smtClean="0"/>
              <a:t>Interferon- α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Cytotoxic Drugs</a:t>
            </a:r>
          </a:p>
          <a:p>
            <a:pPr lvl="1"/>
            <a:r>
              <a:rPr lang="en-US" dirty="0" err="1" smtClean="0"/>
              <a:t>Temozolamide</a:t>
            </a:r>
            <a:endParaRPr lang="en-US" dirty="0" smtClean="0"/>
          </a:p>
          <a:p>
            <a:pPr lvl="1"/>
            <a:r>
              <a:rPr lang="en-US" smtClean="0"/>
              <a:t>Streptozocin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PRRT </a:t>
            </a:r>
            <a:r>
              <a:rPr lang="en-US" dirty="0" smtClean="0"/>
              <a:t>(Peptide Receptor </a:t>
            </a:r>
            <a:r>
              <a:rPr lang="en-US" dirty="0" err="1" smtClean="0"/>
              <a:t>Radiolabled</a:t>
            </a:r>
            <a:r>
              <a:rPr lang="en-US" dirty="0" smtClean="0"/>
              <a:t> Therapy)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0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3523" y="2399176"/>
            <a:ext cx="7720063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	Not yet recruiting	</a:t>
            </a:r>
            <a:r>
              <a:rPr lang="en-US" b="1" dirty="0">
                <a:hlinkClick r:id="rId2"/>
              </a:rPr>
              <a:t>Randomized Phase III of PRRT Versus Interferon</a:t>
            </a:r>
          </a:p>
          <a:p>
            <a:r>
              <a:rPr lang="en-US" b="1" dirty="0" err="1"/>
              <a:t>Condition:</a:t>
            </a:r>
            <a:r>
              <a:rPr lang="en-US" dirty="0" err="1"/>
              <a:t>Gastro-intestinal</a:t>
            </a:r>
            <a:r>
              <a:rPr lang="en-US" dirty="0"/>
              <a:t> Neuroendocrine </a:t>
            </a:r>
            <a:r>
              <a:rPr lang="en-US" dirty="0" err="1"/>
              <a:t>Tumors</a:t>
            </a:r>
            <a:r>
              <a:rPr lang="en-US" b="1" dirty="0" err="1"/>
              <a:t>Interventions:</a:t>
            </a:r>
            <a:r>
              <a:rPr lang="en-US" dirty="0" err="1"/>
              <a:t>Drug</a:t>
            </a:r>
            <a:r>
              <a:rPr lang="en-US" dirty="0"/>
              <a:t>: Interferon alpha-2b;   Drug: 177Lu-octreotate	</a:t>
            </a:r>
          </a:p>
          <a:p>
            <a:r>
              <a:rPr lang="en-US" b="1" dirty="0"/>
              <a:t>2	Recruiting	</a:t>
            </a:r>
            <a:r>
              <a:rPr lang="en-US" b="1" dirty="0">
                <a:hlinkClick r:id="rId3"/>
              </a:rPr>
              <a:t>177Lutetium-octreotate Treatment Prediction Using Multimodality Imaging in Refractory NETs</a:t>
            </a:r>
          </a:p>
          <a:p>
            <a:r>
              <a:rPr lang="en-US" b="1" dirty="0" err="1"/>
              <a:t>Condition:</a:t>
            </a:r>
            <a:r>
              <a:rPr lang="en-US" dirty="0" err="1"/>
              <a:t>Gastroenteropancreatic</a:t>
            </a:r>
            <a:r>
              <a:rPr lang="en-US" dirty="0"/>
              <a:t> Neuroendocrine </a:t>
            </a:r>
            <a:r>
              <a:rPr lang="en-US" dirty="0" err="1"/>
              <a:t>Tumors</a:t>
            </a:r>
            <a:r>
              <a:rPr lang="en-US" b="1" dirty="0" err="1"/>
              <a:t>Intervention:</a:t>
            </a:r>
            <a:r>
              <a:rPr lang="en-US" dirty="0" err="1"/>
              <a:t>Drug</a:t>
            </a:r>
            <a:r>
              <a:rPr lang="en-US" dirty="0"/>
              <a:t>: intravenous injection of 177Lu-octreotate	</a:t>
            </a:r>
          </a:p>
        </p:txBody>
      </p:sp>
    </p:spTree>
    <p:extLst>
      <p:ext uri="{BB962C8B-B14F-4D97-AF65-F5344CB8AC3E}">
        <p14:creationId xmlns:p14="http://schemas.microsoft.com/office/powerpoint/2010/main" xmlns="" val="15813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Cancer</a:t>
            </a:r>
            <a:r>
              <a:rPr lang="en-US" dirty="0"/>
              <a:t>: Uncontrolled Growth of Abnormal Cells in the body</a:t>
            </a:r>
          </a:p>
          <a:p>
            <a:endParaRPr lang="en-US" dirty="0"/>
          </a:p>
          <a:p>
            <a:r>
              <a:rPr lang="en-US" b="1" dirty="0"/>
              <a:t>Disease</a:t>
            </a:r>
            <a:r>
              <a:rPr lang="en-US" dirty="0"/>
              <a:t>: Disorder in the Structure or Function of the Human body that produces Specific Signs or symptoms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Neuroendocrine Cancer is difficult to </a:t>
            </a:r>
            <a:r>
              <a:rPr lang="en-US" dirty="0" smtClean="0"/>
              <a:t>eradicate</a:t>
            </a:r>
          </a:p>
          <a:p>
            <a:r>
              <a:rPr lang="en-US" dirty="0" smtClean="0"/>
              <a:t>Current management allows for Neuroendocrine Cancer to essentially become an Indolent and Chronic disease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264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PRRT (Peptide Receptor </a:t>
            </a:r>
            <a:r>
              <a:rPr lang="en-US" dirty="0" err="1"/>
              <a:t>Radiolabled</a:t>
            </a:r>
            <a:r>
              <a:rPr lang="en-US" dirty="0"/>
              <a:t> Therapy)</a:t>
            </a:r>
          </a:p>
          <a:p>
            <a:pPr lvl="1"/>
            <a:r>
              <a:rPr lang="en-US" dirty="0" smtClean="0"/>
              <a:t>Indium -11</a:t>
            </a:r>
            <a:endParaRPr lang="en-US" dirty="0"/>
          </a:p>
          <a:p>
            <a:pPr lvl="1"/>
            <a:r>
              <a:rPr lang="en-US" dirty="0" smtClean="0"/>
              <a:t>Yttrium - 90</a:t>
            </a:r>
            <a:endParaRPr lang="en-US" dirty="0"/>
          </a:p>
          <a:p>
            <a:pPr lvl="1"/>
            <a:r>
              <a:rPr lang="en-US" dirty="0">
                <a:hlinkClick r:id="rId3" action="ppaction://hlinksldjump"/>
              </a:rPr>
              <a:t>Lutetium </a:t>
            </a:r>
            <a:r>
              <a:rPr lang="en-US" dirty="0" smtClean="0"/>
              <a:t>- 177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IMG_11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7146" y="2288620"/>
            <a:ext cx="3935910" cy="41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2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26346"/>
            <a:ext cx="3333670" cy="640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1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45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Cancer</a:t>
            </a:r>
            <a:r>
              <a:rPr lang="en-US" dirty="0" smtClean="0"/>
              <a:t>: Uncontrolled Growth of Abnormal Cells in the body</a:t>
            </a:r>
          </a:p>
          <a:p>
            <a:endParaRPr lang="en-US" dirty="0" smtClean="0"/>
          </a:p>
          <a:p>
            <a:r>
              <a:rPr lang="en-US" b="1" dirty="0" smtClean="0"/>
              <a:t>Disease</a:t>
            </a:r>
            <a:r>
              <a:rPr lang="en-US" dirty="0" smtClean="0"/>
              <a:t>: Disorder in the Structure or Function of the Human body that produces Specific Signs or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4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Neuroendocrine 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Functional </a:t>
            </a:r>
            <a:r>
              <a:rPr lang="en-US" dirty="0" err="1" smtClean="0"/>
              <a:t>vs</a:t>
            </a:r>
            <a:r>
              <a:rPr lang="en-US" dirty="0" smtClean="0"/>
              <a:t> Non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Staging</a:t>
            </a:r>
          </a:p>
          <a:p>
            <a:r>
              <a:rPr lang="en-US" dirty="0" smtClean="0"/>
              <a:t>Diagnostic Studies</a:t>
            </a:r>
          </a:p>
          <a:p>
            <a:pPr lvl="1"/>
            <a:r>
              <a:rPr lang="en-US" dirty="0" smtClean="0"/>
              <a:t>Markers</a:t>
            </a:r>
          </a:p>
          <a:p>
            <a:pPr lvl="1"/>
            <a:r>
              <a:rPr lang="en-US" dirty="0" smtClean="0"/>
              <a:t>Imaging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47533" y="2595563"/>
            <a:ext cx="3766279" cy="3681412"/>
          </a:xfrm>
        </p:spPr>
        <p:txBody>
          <a:bodyPr>
            <a:normAutofit/>
          </a:bodyPr>
          <a:lstStyle/>
          <a:p>
            <a:r>
              <a:rPr lang="en-US" dirty="0" smtClean="0"/>
              <a:t>Interventional Management</a:t>
            </a:r>
          </a:p>
          <a:p>
            <a:endParaRPr lang="en-US" dirty="0" smtClean="0"/>
          </a:p>
          <a:p>
            <a:r>
              <a:rPr lang="en-US" dirty="0" smtClean="0"/>
              <a:t>Surgical management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Chemotherapies</a:t>
            </a:r>
          </a:p>
          <a:p>
            <a:endParaRPr lang="en-US" dirty="0"/>
          </a:p>
          <a:p>
            <a:r>
              <a:rPr lang="en-US" dirty="0" smtClean="0"/>
              <a:t>Trials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20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err="1" smtClean="0"/>
              <a:t>vs</a:t>
            </a:r>
            <a:r>
              <a:rPr lang="en-US" dirty="0" smtClean="0"/>
              <a:t> Non-Functional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Pancreatic</a:t>
            </a:r>
          </a:p>
          <a:p>
            <a:pPr lvl="2"/>
            <a:r>
              <a:rPr lang="en-US" dirty="0" err="1" smtClean="0"/>
              <a:t>Glucagonoma</a:t>
            </a:r>
            <a:endParaRPr lang="en-US" dirty="0" smtClean="0"/>
          </a:p>
          <a:p>
            <a:pPr lvl="2"/>
            <a:r>
              <a:rPr lang="en-US" dirty="0" err="1" smtClean="0"/>
              <a:t>Insulinoma</a:t>
            </a:r>
            <a:endParaRPr lang="en-US" dirty="0" smtClean="0"/>
          </a:p>
          <a:p>
            <a:pPr lvl="2"/>
            <a:r>
              <a:rPr lang="en-US" dirty="0" err="1" smtClean="0"/>
              <a:t>Somatostinoma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Small Intestine</a:t>
            </a:r>
          </a:p>
          <a:p>
            <a:pPr lvl="2"/>
            <a:r>
              <a:rPr lang="en-US" dirty="0" smtClean="0"/>
              <a:t>Carcinoid Tumor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Fuctional</a:t>
            </a:r>
            <a:endParaRPr lang="en-US" dirty="0" smtClean="0"/>
          </a:p>
          <a:p>
            <a:pPr lvl="1"/>
            <a:r>
              <a:rPr lang="en-US" dirty="0" smtClean="0"/>
              <a:t>Pancreas</a:t>
            </a:r>
          </a:p>
          <a:p>
            <a:pPr lvl="1"/>
            <a:r>
              <a:rPr lang="en-US" dirty="0" smtClean="0"/>
              <a:t>Small Intestine</a:t>
            </a:r>
          </a:p>
        </p:txBody>
      </p:sp>
    </p:spTree>
    <p:extLst>
      <p:ext uri="{BB962C8B-B14F-4D97-AF65-F5344CB8AC3E}">
        <p14:creationId xmlns:p14="http://schemas.microsoft.com/office/powerpoint/2010/main" xmlns="" val="21218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1" y="2595563"/>
            <a:ext cx="3566160" cy="3681412"/>
          </a:xfrm>
        </p:spPr>
        <p:txBody>
          <a:bodyPr/>
          <a:lstStyle/>
          <a:p>
            <a:r>
              <a:rPr lang="en-US" dirty="0" smtClean="0"/>
              <a:t>Gut</a:t>
            </a:r>
          </a:p>
          <a:p>
            <a:pPr lvl="1"/>
            <a:r>
              <a:rPr lang="en-US" dirty="0" smtClean="0"/>
              <a:t>Fore, Mid &amp; Hind</a:t>
            </a:r>
          </a:p>
          <a:p>
            <a:r>
              <a:rPr lang="en-US" dirty="0" smtClean="0"/>
              <a:t>Pancreas</a:t>
            </a:r>
          </a:p>
          <a:p>
            <a:r>
              <a:rPr lang="en-US" dirty="0" smtClean="0"/>
              <a:t>Small bowel</a:t>
            </a:r>
          </a:p>
          <a:p>
            <a:pPr lvl="1"/>
            <a:r>
              <a:rPr lang="en-US" dirty="0" smtClean="0"/>
              <a:t>TI most located in first 60 cm</a:t>
            </a:r>
          </a:p>
          <a:p>
            <a:pPr lvl="1"/>
            <a:r>
              <a:rPr lang="en-US" dirty="0" smtClean="0"/>
              <a:t>25 % multifocal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2575" y="2703589"/>
            <a:ext cx="2745002" cy="285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7577" y="2038256"/>
            <a:ext cx="2857304" cy="47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97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Neuroendocrine Tumor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041" y="2038256"/>
            <a:ext cx="4702449" cy="3576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64720" y="2111441"/>
            <a:ext cx="4079280" cy="452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/>
              <a:t>ENETS/AJCC TNM staging classification of small bowel NETs.</a:t>
            </a:r>
          </a:p>
          <a:p>
            <a:r>
              <a:rPr lang="en-US" baseline="30000" dirty="0"/>
              <a:t>T1 Tumor invades lamina </a:t>
            </a:r>
            <a:r>
              <a:rPr lang="en-US" baseline="30000" dirty="0" err="1"/>
              <a:t>propria</a:t>
            </a:r>
            <a:r>
              <a:rPr lang="en-US" baseline="30000" dirty="0"/>
              <a:t> or </a:t>
            </a:r>
            <a:r>
              <a:rPr lang="en-US" baseline="30000" dirty="0" err="1"/>
              <a:t>submucosa</a:t>
            </a:r>
            <a:r>
              <a:rPr lang="en-US" baseline="30000" dirty="0"/>
              <a:t> and size one cm or less</a:t>
            </a:r>
          </a:p>
          <a:p>
            <a:r>
              <a:rPr lang="en-US" baseline="30000" dirty="0"/>
              <a:t>T2 Tumor invades </a:t>
            </a:r>
            <a:r>
              <a:rPr lang="en-US" baseline="30000" dirty="0" err="1"/>
              <a:t>muscularis</a:t>
            </a:r>
            <a:r>
              <a:rPr lang="en-US" baseline="30000" dirty="0"/>
              <a:t> </a:t>
            </a:r>
            <a:r>
              <a:rPr lang="en-US" baseline="30000" dirty="0" err="1"/>
              <a:t>propria</a:t>
            </a:r>
            <a:r>
              <a:rPr lang="en-US" baseline="30000" dirty="0"/>
              <a:t> or size &gt;one cm</a:t>
            </a:r>
          </a:p>
          <a:p>
            <a:r>
              <a:rPr lang="en-US" baseline="30000" dirty="0"/>
              <a:t>T3 Tumor invades through the </a:t>
            </a:r>
            <a:r>
              <a:rPr lang="en-US" baseline="30000" dirty="0" err="1"/>
              <a:t>muscularis</a:t>
            </a:r>
            <a:r>
              <a:rPr lang="en-US" baseline="30000" dirty="0"/>
              <a:t> </a:t>
            </a:r>
            <a:r>
              <a:rPr lang="en-US" baseline="30000" dirty="0" err="1"/>
              <a:t>propria</a:t>
            </a:r>
            <a:r>
              <a:rPr lang="en-US" baseline="30000" dirty="0"/>
              <a:t> into the </a:t>
            </a:r>
            <a:r>
              <a:rPr lang="en-US" baseline="30000" dirty="0" err="1"/>
              <a:t>subserosa</a:t>
            </a:r>
            <a:r>
              <a:rPr lang="en-US" baseline="30000" dirty="0"/>
              <a:t> or into the </a:t>
            </a:r>
            <a:r>
              <a:rPr lang="en-US" baseline="30000" dirty="0" err="1"/>
              <a:t>nonperitonealized</a:t>
            </a:r>
            <a:r>
              <a:rPr lang="en-US" baseline="30000" dirty="0"/>
              <a:t> tissue</a:t>
            </a:r>
          </a:p>
          <a:p>
            <a:r>
              <a:rPr lang="en-US" baseline="30000" dirty="0"/>
              <a:t>T4 Tumor invades the visceral </a:t>
            </a:r>
            <a:r>
              <a:rPr lang="en-US" baseline="30000" dirty="0" smtClean="0"/>
              <a:t>peritoneum </a:t>
            </a:r>
            <a:r>
              <a:rPr lang="en-US" baseline="30000" dirty="0"/>
              <a:t>(serosa) or any other organs or </a:t>
            </a:r>
            <a:r>
              <a:rPr lang="en-US" baseline="30000" dirty="0" smtClean="0"/>
              <a:t>structures</a:t>
            </a:r>
          </a:p>
          <a:p>
            <a:endParaRPr lang="en-US" baseline="30000" dirty="0"/>
          </a:p>
          <a:p>
            <a:r>
              <a:rPr lang="en-US" baseline="30000" dirty="0"/>
              <a:t>N0 No regional LN </a:t>
            </a:r>
            <a:r>
              <a:rPr lang="en-US" baseline="30000" dirty="0" smtClean="0"/>
              <a:t>metastasis</a:t>
            </a:r>
          </a:p>
          <a:p>
            <a:r>
              <a:rPr lang="en-US" baseline="30000" dirty="0" smtClean="0"/>
              <a:t>N1 Regional LN metastasis</a:t>
            </a:r>
          </a:p>
          <a:p>
            <a:endParaRPr lang="en-US" baseline="30000" dirty="0" smtClean="0"/>
          </a:p>
          <a:p>
            <a:r>
              <a:rPr lang="en-US" baseline="30000" dirty="0" smtClean="0"/>
              <a:t>M0 </a:t>
            </a:r>
            <a:r>
              <a:rPr lang="en-US" baseline="30000" dirty="0"/>
              <a:t>No distant metastasis</a:t>
            </a:r>
          </a:p>
          <a:p>
            <a:r>
              <a:rPr lang="en-US" baseline="30000" dirty="0"/>
              <a:t>M1 Distant metastasis</a:t>
            </a:r>
          </a:p>
          <a:p>
            <a:r>
              <a:rPr lang="en-US" baseline="30000" dirty="0"/>
              <a:t>Stage</a:t>
            </a:r>
          </a:p>
          <a:p>
            <a:r>
              <a:rPr lang="en-US" baseline="30000" dirty="0"/>
              <a:t>I IIA IIB IIIA IIIB IV</a:t>
            </a:r>
          </a:p>
          <a:p>
            <a:r>
              <a:rPr lang="en-US" baseline="30000" dirty="0"/>
              <a:t>T</a:t>
            </a:r>
          </a:p>
          <a:p>
            <a:r>
              <a:rPr lang="en-US" baseline="30000" dirty="0"/>
              <a:t>T1</a:t>
            </a:r>
          </a:p>
          <a:p>
            <a:r>
              <a:rPr lang="en-US" baseline="30000" dirty="0"/>
              <a:t>T2</a:t>
            </a:r>
          </a:p>
          <a:p>
            <a:r>
              <a:rPr lang="en-US" baseline="30000" dirty="0"/>
              <a:t>T3</a:t>
            </a:r>
          </a:p>
          <a:p>
            <a:r>
              <a:rPr lang="en-US" baseline="30000" dirty="0"/>
              <a:t>T4 Any T Any T</a:t>
            </a:r>
          </a:p>
          <a:p>
            <a:r>
              <a:rPr lang="en-US" baseline="30000" dirty="0"/>
              <a:t>N M</a:t>
            </a:r>
          </a:p>
          <a:p>
            <a:r>
              <a:rPr lang="ro-RO" baseline="30000" dirty="0"/>
              <a:t>N0 M0 N0 M0 N0 M0 N0 M0 N1 M0 Any N M1</a:t>
            </a:r>
          </a:p>
        </p:txBody>
      </p:sp>
    </p:spTree>
    <p:extLst>
      <p:ext uri="{BB962C8B-B14F-4D97-AF65-F5344CB8AC3E}">
        <p14:creationId xmlns:p14="http://schemas.microsoft.com/office/powerpoint/2010/main" xmlns="" val="33232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Diagnostic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CT</a:t>
            </a:r>
          </a:p>
          <a:p>
            <a:r>
              <a:rPr lang="en-US" dirty="0" smtClean="0"/>
              <a:t>MRI</a:t>
            </a:r>
          </a:p>
          <a:p>
            <a:pPr lvl="1"/>
            <a:r>
              <a:rPr lang="en-US" dirty="0" smtClean="0"/>
              <a:t>Abdomen</a:t>
            </a:r>
          </a:p>
          <a:p>
            <a:pPr lvl="1"/>
            <a:r>
              <a:rPr lang="en-US" dirty="0" smtClean="0"/>
              <a:t>MR </a:t>
            </a:r>
            <a:r>
              <a:rPr lang="en-US" dirty="0" err="1" smtClean="0"/>
              <a:t>Enterograpy</a:t>
            </a:r>
            <a:endParaRPr lang="en-US" dirty="0" smtClean="0"/>
          </a:p>
          <a:p>
            <a:r>
              <a:rPr lang="en-US" dirty="0" err="1" smtClean="0"/>
              <a:t>Octreotide</a:t>
            </a:r>
            <a:r>
              <a:rPr lang="en-US" dirty="0" smtClean="0"/>
              <a:t> Scan</a:t>
            </a:r>
          </a:p>
          <a:p>
            <a:r>
              <a:rPr lang="en-US" dirty="0" smtClean="0"/>
              <a:t>Gallium Scan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Colonoscopy</a:t>
            </a:r>
          </a:p>
          <a:p>
            <a:r>
              <a:rPr lang="en-US" dirty="0" smtClean="0"/>
              <a:t>Upper Endoscopy</a:t>
            </a:r>
          </a:p>
          <a:p>
            <a:r>
              <a:rPr lang="en-US" dirty="0" smtClean="0"/>
              <a:t>EUS</a:t>
            </a:r>
          </a:p>
          <a:p>
            <a:r>
              <a:rPr lang="en-US" dirty="0" smtClean="0"/>
              <a:t>Markers</a:t>
            </a:r>
          </a:p>
          <a:p>
            <a:pPr lvl="1"/>
            <a:r>
              <a:rPr lang="en-US" dirty="0" smtClean="0"/>
              <a:t>5HIAA</a:t>
            </a:r>
          </a:p>
          <a:p>
            <a:pPr lvl="1"/>
            <a:r>
              <a:rPr lang="en-US" dirty="0" err="1" smtClean="0"/>
              <a:t>Chromagranin</a:t>
            </a:r>
            <a:r>
              <a:rPr lang="en-US" dirty="0" smtClean="0"/>
              <a:t> A</a:t>
            </a:r>
          </a:p>
          <a:p>
            <a:pPr lvl="1"/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21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Ablation</a:t>
            </a:r>
          </a:p>
          <a:p>
            <a:pPr lvl="1"/>
            <a:r>
              <a:rPr lang="en-US" dirty="0" smtClean="0"/>
              <a:t>Ethanol</a:t>
            </a:r>
          </a:p>
          <a:p>
            <a:pPr lvl="1"/>
            <a:r>
              <a:rPr lang="en-US" dirty="0" err="1" smtClean="0"/>
              <a:t>Cryotherapy</a:t>
            </a:r>
            <a:endParaRPr lang="en-US" dirty="0" smtClean="0"/>
          </a:p>
          <a:p>
            <a:pPr lvl="1"/>
            <a:r>
              <a:rPr lang="en-US" dirty="0" smtClean="0"/>
              <a:t>RFA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 – Arterial Embolization (Bland </a:t>
            </a:r>
            <a:r>
              <a:rPr lang="en-US" dirty="0" err="1" smtClean="0"/>
              <a:t>Emobilization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Trans – Arterial Chemoembolization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Selective Intrahepatic Radiotherapy (SIRT)</a:t>
            </a:r>
          </a:p>
          <a:p>
            <a:pPr lvl="1"/>
            <a:r>
              <a:rPr lang="en-US" dirty="0" err="1"/>
              <a:t>Theraspheres</a:t>
            </a:r>
            <a:endParaRPr lang="en-US" dirty="0"/>
          </a:p>
          <a:p>
            <a:r>
              <a:rPr lang="en-US" dirty="0"/>
              <a:t>Indication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18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8718</TotalTime>
  <Words>499</Words>
  <Application>Microsoft Office PowerPoint</Application>
  <PresentationFormat>On-screen Show (4:3)</PresentationFormat>
  <Paragraphs>149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Perception</vt:lpstr>
      <vt:lpstr>Review &amp; Update Neuroendocrine Tumor Management</vt:lpstr>
      <vt:lpstr>Financial Disclosures</vt:lpstr>
      <vt:lpstr>Definitions </vt:lpstr>
      <vt:lpstr>Neuroendocrine Tumor</vt:lpstr>
      <vt:lpstr>Functional vs Non-Functional</vt:lpstr>
      <vt:lpstr>Location</vt:lpstr>
      <vt:lpstr>Staging Neuroendocrine Tumor</vt:lpstr>
      <vt:lpstr>Diagnostic Studies</vt:lpstr>
      <vt:lpstr>Interventional Management</vt:lpstr>
      <vt:lpstr>Surgical Management</vt:lpstr>
      <vt:lpstr>Chemotherapy</vt:lpstr>
      <vt:lpstr>Trials</vt:lpstr>
      <vt:lpstr>Conclusions</vt:lpstr>
      <vt:lpstr>PRRT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in Neuroendocrine Tumors</dc:title>
  <dc:creator>Luciano Vargas Jr</dc:creator>
  <cp:lastModifiedBy>harmstrong</cp:lastModifiedBy>
  <cp:revision>29</cp:revision>
  <dcterms:created xsi:type="dcterms:W3CDTF">2014-03-01T13:16:19Z</dcterms:created>
  <dcterms:modified xsi:type="dcterms:W3CDTF">2014-03-31T13:45:42Z</dcterms:modified>
</cp:coreProperties>
</file>